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bin" ContentType="application/vnd.openxmlformats-officedocument.oleObject"/>
  <Override PartName="/ppt/notesSlides/notesSlide2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Default Extension="fntdata" ContentType="application/x-fontdata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60" r:id="rId1"/>
  </p:sldMasterIdLst>
  <p:notesMasterIdLst>
    <p:notesMasterId r:id="rId5"/>
  </p:notesMasterIdLst>
  <p:sldIdLst>
    <p:sldId id="263" r:id="rId2"/>
    <p:sldId id="258" r:id="rId3"/>
    <p:sldId id="311" r:id="rId4"/>
  </p:sldIdLst>
  <p:sldSz cx="9144000" cy="6858000" type="screen4x3"/>
  <p:notesSz cx="6858000" cy="9144000"/>
  <p:embeddedFontLst>
    <p:embeddedFont>
      <p:font typeface="Calibri" pitchFamily="34" charset="0"/>
      <p:regular r:id="rId6"/>
      <p:bold r:id="rId7"/>
      <p:italic r:id="rId8"/>
      <p:boldItalic r:id="rId9"/>
    </p:embeddedFont>
  </p:embeddedFont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0"/>
      </p:ext>
    </p:extLst>
  </p:showPr>
  <p:clrMru>
    <a:srgbClr val="FF4343"/>
    <a:srgbClr val="FF3300"/>
    <a:srgbClr val="FFFF66"/>
    <a:srgbClr val="000000"/>
    <a:srgbClr val="600000"/>
    <a:srgbClr val="948F4E"/>
    <a:srgbClr val="48000E"/>
    <a:srgbClr val="63C187"/>
    <a:srgbClr val="780E06"/>
    <a:srgbClr val="E4761C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412" autoAdjust="0"/>
    <p:restoredTop sz="88704" autoAdjust="0"/>
  </p:normalViewPr>
  <p:slideViewPr>
    <p:cSldViewPr>
      <p:cViewPr varScale="1">
        <p:scale>
          <a:sx n="73" d="100"/>
          <a:sy n="73" d="100"/>
        </p:scale>
        <p:origin x="-1128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6858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3.fntdata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font" Target="fonts/font2.fntdata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1.fntdata"/><Relationship Id="rId11" Type="http://schemas.openxmlformats.org/officeDocument/2006/relationships/viewProps" Target="viewProps.xml"/><Relationship Id="rId5" Type="http://schemas.openxmlformats.org/officeDocument/2006/relationships/notesMaster" Target="notesMasters/notesMaster1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font" Target="fonts/font4.fntdata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5E7B90-6222-454A-B748-FC84C71FA374}" type="datetimeFigureOut">
              <a:rPr lang="ru-RU" smtClean="0"/>
              <a:pPr/>
              <a:t>11.09.2016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75AFC1-A0D9-42F7-BA62-FCC3C630563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1044533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75AFC1-A0D9-42F7-BA62-FCC3C6305639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1152809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75AFC1-A0D9-42F7-BA62-FCC3C6305639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49233143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75AFC1-A0D9-42F7-BA62-FCC3C6305639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6356186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4172729012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783969733"/>
      </p:ext>
    </p:extLst>
  </p:cSld>
  <p:clrMapOvr>
    <a:masterClrMapping/>
  </p:clrMapOvr>
  <p:transition advClick="0" advTm="6000">
    <p:fade thruBlk="1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119976749"/>
      </p:ext>
    </p:extLst>
  </p:cSld>
  <p:clrMapOvr>
    <a:masterClrMapping/>
  </p:clrMapOvr>
  <p:transition advClick="0" advTm="6000">
    <p:fade thruBlk="1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57200" y="274640"/>
            <a:ext cx="8229600" cy="58515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74073545"/>
      </p:ext>
    </p:extLst>
  </p:cSld>
  <p:clrMapOvr>
    <a:masterClrMapping/>
  </p:clrMapOvr>
  <p:transition advClick="0" advTm="6000">
    <p:fade thruBlk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123568081"/>
      </p:ext>
    </p:extLst>
  </p:cSld>
  <p:clrMapOvr>
    <a:masterClrMapping/>
  </p:clrMapOvr>
  <p:transition advClick="0" advTm="6000">
    <p:fade thruBlk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4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xmlns="" val="3409562853"/>
      </p:ext>
    </p:extLst>
  </p:cSld>
  <p:clrMapOvr>
    <a:masterClrMapping/>
  </p:clrMapOvr>
  <p:transition advClick="0" advTm="6000">
    <p:fade thruBlk="1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836860105"/>
      </p:ext>
    </p:extLst>
  </p:cSld>
  <p:clrMapOvr>
    <a:masterClrMapping/>
  </p:clrMapOvr>
  <p:transition advClick="0" advTm="6000">
    <p:fade thruBlk="1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8" y="1535113"/>
            <a:ext cx="4041775" cy="639763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8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201633709"/>
      </p:ext>
    </p:extLst>
  </p:cSld>
  <p:clrMapOvr>
    <a:masterClrMapping/>
  </p:clrMapOvr>
  <p:transition advClick="0" advTm="6000">
    <p:fade thruBlk="1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340997519"/>
      </p:ext>
    </p:extLst>
  </p:cSld>
  <p:clrMapOvr>
    <a:masterClrMapping/>
  </p:clrMapOvr>
  <p:transition advClick="0" advTm="6000">
    <p:fade thruBlk="1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272949602"/>
      </p:ext>
    </p:extLst>
  </p:cSld>
  <p:clrMapOvr>
    <a:masterClrMapping/>
  </p:clrMapOvr>
  <p:transition advClick="0" advTm="6000">
    <p:fade thruBlk="1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3" y="273049"/>
            <a:ext cx="3008313" cy="1162051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3" y="1435102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xmlns="" val="2742441693"/>
      </p:ext>
    </p:extLst>
  </p:cSld>
  <p:clrMapOvr>
    <a:masterClrMapping/>
  </p:clrMapOvr>
  <p:transition advClick="0" advTm="6000">
    <p:fade thruBlk="1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xmlns="" val="869011206"/>
      </p:ext>
    </p:extLst>
  </p:cSld>
  <p:clrMapOvr>
    <a:masterClrMapping/>
  </p:clrMapOvr>
  <p:transition advClick="0" advTm="6000">
    <p:fade thruBlk="1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4">
                <a:lumMod val="10000"/>
              </a:schemeClr>
            </a:gs>
            <a:gs pos="7000">
              <a:schemeClr val="accent6">
                <a:lumMod val="50000"/>
              </a:schemeClr>
            </a:gs>
            <a:gs pos="12000">
              <a:srgbClr val="AC8300"/>
            </a:gs>
            <a:gs pos="17000">
              <a:srgbClr val="000000"/>
            </a:gs>
            <a:gs pos="100000">
              <a:srgbClr val="171D18"/>
            </a:gs>
          </a:gsLst>
          <a:lin ang="60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4108831321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ransition advClick="0" advTm="6000">
    <p:fade thruBlk="1"/>
  </p:transition>
  <p:txStyles>
    <p:titleStyle>
      <a:lvl1pPr algn="ctr" defTabSz="341313" rtl="0" eaLnBrk="0" fontAlgn="base" hangingPunct="0">
        <a:spcBef>
          <a:spcPct val="0"/>
        </a:spcBef>
        <a:spcAft>
          <a:spcPct val="0"/>
        </a:spcAft>
        <a:defRPr sz="16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+mj-lt"/>
          <a:ea typeface="+mj-ea"/>
          <a:cs typeface="+mj-cs"/>
        </a:defRPr>
      </a:lvl1pPr>
      <a:lvl2pPr algn="ctr" defTabSz="341313" rtl="0" eaLnBrk="0" fontAlgn="base" hangingPunct="0">
        <a:spcBef>
          <a:spcPct val="0"/>
        </a:spcBef>
        <a:spcAft>
          <a:spcPct val="0"/>
        </a:spcAft>
        <a:defRPr sz="16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2pPr>
      <a:lvl3pPr algn="ctr" defTabSz="341313" rtl="0" eaLnBrk="0" fontAlgn="base" hangingPunct="0">
        <a:spcBef>
          <a:spcPct val="0"/>
        </a:spcBef>
        <a:spcAft>
          <a:spcPct val="0"/>
        </a:spcAft>
        <a:defRPr sz="16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3pPr>
      <a:lvl4pPr algn="ctr" defTabSz="341313" rtl="0" eaLnBrk="0" fontAlgn="base" hangingPunct="0">
        <a:spcBef>
          <a:spcPct val="0"/>
        </a:spcBef>
        <a:spcAft>
          <a:spcPct val="0"/>
        </a:spcAft>
        <a:defRPr sz="16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4pPr>
      <a:lvl5pPr algn="ctr" defTabSz="341313" rtl="0" eaLnBrk="0" fontAlgn="base" hangingPunct="0">
        <a:spcBef>
          <a:spcPct val="0"/>
        </a:spcBef>
        <a:spcAft>
          <a:spcPct val="0"/>
        </a:spcAft>
        <a:defRPr sz="16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5pPr>
      <a:lvl6pPr marL="457200" algn="ctr" defTabSz="341313" rtl="0" fontAlgn="base">
        <a:spcBef>
          <a:spcPct val="0"/>
        </a:spcBef>
        <a:spcAft>
          <a:spcPct val="0"/>
        </a:spcAft>
        <a:defRPr sz="16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6pPr>
      <a:lvl7pPr marL="914400" algn="ctr" defTabSz="341313" rtl="0" fontAlgn="base">
        <a:spcBef>
          <a:spcPct val="0"/>
        </a:spcBef>
        <a:spcAft>
          <a:spcPct val="0"/>
        </a:spcAft>
        <a:defRPr sz="16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7pPr>
      <a:lvl8pPr marL="1371600" algn="ctr" defTabSz="341313" rtl="0" fontAlgn="base">
        <a:spcBef>
          <a:spcPct val="0"/>
        </a:spcBef>
        <a:spcAft>
          <a:spcPct val="0"/>
        </a:spcAft>
        <a:defRPr sz="16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8pPr>
      <a:lvl9pPr marL="1828800" algn="ctr" defTabSz="341313" rtl="0" fontAlgn="base">
        <a:spcBef>
          <a:spcPct val="0"/>
        </a:spcBef>
        <a:spcAft>
          <a:spcPct val="0"/>
        </a:spcAft>
        <a:defRPr sz="16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9pPr>
    </p:titleStyle>
    <p:bodyStyle>
      <a:lvl1pPr marL="128588" indent="-128588" algn="l" defTabSz="341313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itchFamily="2" charset="2"/>
        <a:buChar char="l"/>
        <a:defRPr sz="1200">
          <a:solidFill>
            <a:schemeClr val="tx1"/>
          </a:solidFill>
          <a:latin typeface="+mn-lt"/>
          <a:ea typeface="+mn-ea"/>
          <a:cs typeface="+mn-cs"/>
        </a:defRPr>
      </a:lvl1pPr>
      <a:lvl2pPr marL="276225" indent="-106363" algn="l" defTabSz="341313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90000"/>
        <a:buChar char="–"/>
        <a:defRPr sz="1000">
          <a:solidFill>
            <a:schemeClr val="tx1"/>
          </a:solidFill>
          <a:latin typeface="+mn-lt"/>
        </a:defRPr>
      </a:lvl2pPr>
      <a:lvl3pPr marL="427038" indent="-85725" algn="l" defTabSz="341313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Wingdings" pitchFamily="2" charset="2"/>
        <a:buChar char="l"/>
        <a:defRPr sz="900">
          <a:solidFill>
            <a:schemeClr val="tx1"/>
          </a:solidFill>
          <a:latin typeface="+mn-lt"/>
        </a:defRPr>
      </a:lvl3pPr>
      <a:lvl4pPr marL="596900" indent="-85725" algn="l" defTabSz="341313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–"/>
        <a:defRPr sz="700">
          <a:solidFill>
            <a:schemeClr val="tx1"/>
          </a:solidFill>
          <a:latin typeface="+mn-lt"/>
        </a:defRPr>
      </a:lvl4pPr>
      <a:lvl5pPr marL="766763" indent="-85725" algn="l" defTabSz="341313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Char char="•"/>
        <a:defRPr sz="700">
          <a:solidFill>
            <a:schemeClr val="tx1"/>
          </a:solidFill>
          <a:latin typeface="+mn-lt"/>
        </a:defRPr>
      </a:lvl5pPr>
      <a:lvl6pPr marL="1223963" indent="-85725" algn="l" defTabSz="341313" rtl="0" fontAlgn="base">
        <a:spcBef>
          <a:spcPct val="20000"/>
        </a:spcBef>
        <a:spcAft>
          <a:spcPct val="0"/>
        </a:spcAft>
        <a:buClr>
          <a:schemeClr val="accent1"/>
        </a:buClr>
        <a:buChar char="•"/>
        <a:defRPr sz="700">
          <a:solidFill>
            <a:schemeClr val="tx1"/>
          </a:solidFill>
          <a:latin typeface="+mn-lt"/>
        </a:defRPr>
      </a:lvl6pPr>
      <a:lvl7pPr marL="1681163" indent="-85725" algn="l" defTabSz="341313" rtl="0" fontAlgn="base">
        <a:spcBef>
          <a:spcPct val="20000"/>
        </a:spcBef>
        <a:spcAft>
          <a:spcPct val="0"/>
        </a:spcAft>
        <a:buClr>
          <a:schemeClr val="accent1"/>
        </a:buClr>
        <a:buChar char="•"/>
        <a:defRPr sz="700">
          <a:solidFill>
            <a:schemeClr val="tx1"/>
          </a:solidFill>
          <a:latin typeface="+mn-lt"/>
        </a:defRPr>
      </a:lvl7pPr>
      <a:lvl8pPr marL="2138363" indent="-85725" algn="l" defTabSz="341313" rtl="0" fontAlgn="base">
        <a:spcBef>
          <a:spcPct val="20000"/>
        </a:spcBef>
        <a:spcAft>
          <a:spcPct val="0"/>
        </a:spcAft>
        <a:buClr>
          <a:schemeClr val="accent1"/>
        </a:buClr>
        <a:buChar char="•"/>
        <a:defRPr sz="700">
          <a:solidFill>
            <a:schemeClr val="tx1"/>
          </a:solidFill>
          <a:latin typeface="+mn-lt"/>
        </a:defRPr>
      </a:lvl8pPr>
      <a:lvl9pPr marL="2595563" indent="-85725" algn="l" defTabSz="341313" rtl="0" fontAlgn="base">
        <a:spcBef>
          <a:spcPct val="20000"/>
        </a:spcBef>
        <a:spcAft>
          <a:spcPct val="0"/>
        </a:spcAft>
        <a:buClr>
          <a:schemeClr val="accent1"/>
        </a:buClr>
        <a:buChar char="•"/>
        <a:defRPr sz="7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3.jpeg"/><Relationship Id="rId4" Type="http://schemas.openxmlformats.org/officeDocument/2006/relationships/oleObject" Target="../embeddings/oleObject1.bin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7" Type="http://schemas.openxmlformats.org/officeDocument/2006/relationships/oleObject" Target="../embeddings/oleObject3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oleObject" Target="../embeddings/oleObject2.bin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3.vml"/><Relationship Id="rId5" Type="http://schemas.openxmlformats.org/officeDocument/2006/relationships/oleObject" Target="../embeddings/oleObject4.bin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 bwMode="auto">
          <a:xfrm>
            <a:off x="0" y="4969015"/>
            <a:ext cx="9144000" cy="142876"/>
          </a:xfrm>
          <a:prstGeom prst="rect">
            <a:avLst/>
          </a:prstGeom>
          <a:solidFill>
            <a:srgbClr val="780E06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baseline="-25000">
              <a:solidFill>
                <a:srgbClr val="FFFFFF"/>
              </a:solidFill>
              <a:latin typeface="Times New Roman" pitchFamily="18" charset="0"/>
            </a:endParaRPr>
          </a:p>
        </p:txBody>
      </p:sp>
      <p:graphicFrame>
        <p:nvGraphicFramePr>
          <p:cNvPr id="2050" name="Object 2"/>
          <p:cNvGraphicFramePr>
            <a:graphicFrameLocks/>
          </p:cNvGraphicFramePr>
          <p:nvPr/>
        </p:nvGraphicFramePr>
        <p:xfrm>
          <a:off x="7358082" y="214290"/>
          <a:ext cx="1452562" cy="415925"/>
        </p:xfrm>
        <a:graphic>
          <a:graphicData uri="http://schemas.openxmlformats.org/presentationml/2006/ole">
            <p:oleObj spid="_x0000_s1027" name="CorelDRAW" r:id="rId4" imgW="3124200" imgH="847344" progId="">
              <p:embed/>
            </p:oleObj>
          </a:graphicData>
        </a:graphic>
      </p:graphicFrame>
      <p:sp>
        <p:nvSpPr>
          <p:cNvPr id="14" name="Подзаголовок 4"/>
          <p:cNvSpPr txBox="1">
            <a:spLocks/>
          </p:cNvSpPr>
          <p:nvPr/>
        </p:nvSpPr>
        <p:spPr>
          <a:xfrm>
            <a:off x="500034" y="642942"/>
            <a:ext cx="8143932" cy="857232"/>
          </a:xfrm>
          <a:prstGeom prst="rect">
            <a:avLst/>
          </a:prstGeom>
        </p:spPr>
        <p:txBody>
          <a:bodyPr vert="horz" lIns="100584" tIns="45720" anchor="b">
            <a:normAutofit/>
          </a:bodyPr>
          <a:lstStyle/>
          <a:p>
            <a:pPr algn="ctr">
              <a:buClr>
                <a:srgbClr val="FFC000"/>
              </a:buClr>
              <a:buSzPct val="95000"/>
              <a:buFont typeface="Wingdings"/>
              <a:buNone/>
              <a:defRPr/>
            </a:pPr>
            <a:r>
              <a:rPr lang="ru-RU" sz="2400" dirty="0">
                <a:solidFill>
                  <a:schemeClr val="accent1">
                    <a:lumMod val="60000"/>
                    <a:lumOff val="40000"/>
                  </a:schemeClr>
                </a:solidFill>
                <a:latin typeface="+mj-lt"/>
                <a:cs typeface="Arial" pitchFamily="34" charset="0"/>
              </a:rPr>
              <a:t>Министерство здравоохранения </a:t>
            </a:r>
            <a:br>
              <a:rPr lang="ru-RU" sz="2400" dirty="0">
                <a:solidFill>
                  <a:schemeClr val="accent1">
                    <a:lumMod val="60000"/>
                    <a:lumOff val="40000"/>
                  </a:schemeClr>
                </a:solidFill>
                <a:latin typeface="+mj-lt"/>
                <a:cs typeface="Arial" pitchFamily="34" charset="0"/>
              </a:rPr>
            </a:br>
            <a:r>
              <a:rPr lang="ru-RU" sz="2400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+mj-lt"/>
                <a:cs typeface="Arial" pitchFamily="34" charset="0"/>
              </a:rPr>
              <a:t>Российской Федерации</a:t>
            </a:r>
            <a:endParaRPr lang="ru-RU" sz="2400" dirty="0">
              <a:solidFill>
                <a:schemeClr val="accent1">
                  <a:lumMod val="60000"/>
                  <a:lumOff val="40000"/>
                </a:schemeClr>
              </a:solidFill>
              <a:latin typeface="+mj-lt"/>
              <a:cs typeface="Arial" pitchFamily="34" charset="0"/>
            </a:endParaRPr>
          </a:p>
        </p:txBody>
      </p:sp>
      <p:sp>
        <p:nvSpPr>
          <p:cNvPr id="6" name="Подзаголовок 4"/>
          <p:cNvSpPr txBox="1">
            <a:spLocks/>
          </p:cNvSpPr>
          <p:nvPr/>
        </p:nvSpPr>
        <p:spPr>
          <a:xfrm>
            <a:off x="636074" y="5517232"/>
            <a:ext cx="8143932" cy="857232"/>
          </a:xfrm>
          <a:prstGeom prst="rect">
            <a:avLst/>
          </a:prstGeom>
        </p:spPr>
        <p:txBody>
          <a:bodyPr vert="horz" lIns="100584" tIns="45720" anchor="b">
            <a:normAutofit/>
          </a:bodyPr>
          <a:lstStyle/>
          <a:p>
            <a:pPr algn="ctr">
              <a:buClr>
                <a:srgbClr val="FFC000"/>
              </a:buClr>
              <a:buSzPct val="95000"/>
              <a:defRPr/>
            </a:pPr>
            <a:r>
              <a:rPr lang="ru-RU" sz="2400" b="1" dirty="0" smtClean="0">
                <a:solidFill>
                  <a:sysClr val="window" lastClr="FFFFFF"/>
                </a:solidFill>
                <a:latin typeface="+mj-lt"/>
                <a:cs typeface="Arial" pitchFamily="34" charset="0"/>
              </a:rPr>
              <a:t>ФГБУ  </a:t>
            </a:r>
            <a:r>
              <a:rPr lang="ru-RU" sz="2400" b="1" dirty="0">
                <a:solidFill>
                  <a:sysClr val="window" lastClr="FFFFFF"/>
                </a:solidFill>
                <a:latin typeface="+mj-lt"/>
                <a:cs typeface="Arial" pitchFamily="34" charset="0"/>
              </a:rPr>
              <a:t>«ВСЕРОССИЙСКИЙ  ЦЕНТР</a:t>
            </a:r>
          </a:p>
          <a:p>
            <a:pPr algn="ctr">
              <a:buClr>
                <a:srgbClr val="FFC000"/>
              </a:buClr>
              <a:buSzPct val="95000"/>
              <a:defRPr/>
            </a:pPr>
            <a:r>
              <a:rPr lang="ru-RU" sz="2400" b="1" dirty="0">
                <a:solidFill>
                  <a:sysClr val="window" lastClr="FFFFFF"/>
                </a:solidFill>
                <a:latin typeface="+mj-lt"/>
                <a:cs typeface="Arial" pitchFamily="34" charset="0"/>
              </a:rPr>
              <a:t>ГЛАЗНОЙ  И  ПЛАСТИЧЕСКОЙ  ХИРУРГИИ»</a:t>
            </a:r>
          </a:p>
        </p:txBody>
      </p:sp>
      <p:sp>
        <p:nvSpPr>
          <p:cNvPr id="8" name="Прямоугольник 7"/>
          <p:cNvSpPr/>
          <p:nvPr/>
        </p:nvSpPr>
        <p:spPr bwMode="auto">
          <a:xfrm>
            <a:off x="0" y="4897577"/>
            <a:ext cx="9144000" cy="142876"/>
          </a:xfrm>
          <a:prstGeom prst="rect">
            <a:avLst/>
          </a:prstGeom>
          <a:solidFill>
            <a:srgbClr val="4A4B19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baseline="-25000">
              <a:solidFill>
                <a:srgbClr val="FFFFFF"/>
              </a:solidFill>
              <a:latin typeface="Times New Roman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1916698"/>
            <a:ext cx="9144000" cy="29787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76418675"/>
      </p:ext>
    </p:extLst>
  </p:cSld>
  <p:clrMapOvr>
    <a:masterClrMapping/>
  </p:clrMapOvr>
  <p:transition advClick="0">
    <p:fade thruBlk="1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50" name="Object 2"/>
          <p:cNvGraphicFramePr>
            <a:graphicFrameLocks/>
          </p:cNvGraphicFramePr>
          <p:nvPr/>
        </p:nvGraphicFramePr>
        <p:xfrm>
          <a:off x="182563" y="63500"/>
          <a:ext cx="1452562" cy="415925"/>
        </p:xfrm>
        <a:graphic>
          <a:graphicData uri="http://schemas.openxmlformats.org/presentationml/2006/ole">
            <p:oleObj spid="_x0000_s2052" name="CorelDRAW" r:id="rId4" imgW="3124200" imgH="847344" progId="">
              <p:embed/>
            </p:oleObj>
          </a:graphicData>
        </a:graphic>
      </p:graphicFrame>
      <p:pic>
        <p:nvPicPr>
          <p:cNvPr id="2052" name="Picture 3" descr="OxiEyes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05428" y="0"/>
            <a:ext cx="3838575" cy="32861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3" name="Picture 4" descr="Surgery1"/>
          <p:cNvPicPr>
            <a:picLocks noChangeAspect="1" noChangeArrowheads="1"/>
          </p:cNvPicPr>
          <p:nvPr/>
        </p:nvPicPr>
        <p:blipFill>
          <a:blip r:embed="rId6" cstate="print">
            <a:duotone>
              <a:prstClr val="black"/>
              <a:schemeClr val="tx2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0" y="0"/>
            <a:ext cx="535781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2051" name="Object 6"/>
          <p:cNvGraphicFramePr>
            <a:graphicFrameLocks noGrp="1"/>
          </p:cNvGraphicFramePr>
          <p:nvPr>
            <p:ph/>
            <p:extLst>
              <p:ext uri="{D42A27DB-BD31-4B8C-83A1-F6EECF244321}">
                <p14:modId xmlns:p14="http://schemas.microsoft.com/office/powerpoint/2010/main" xmlns="" val="1998896984"/>
              </p:ext>
            </p:extLst>
          </p:nvPr>
        </p:nvGraphicFramePr>
        <p:xfrm>
          <a:off x="539552" y="332656"/>
          <a:ext cx="1965325" cy="534988"/>
        </p:xfrm>
        <a:graphic>
          <a:graphicData uri="http://schemas.openxmlformats.org/presentationml/2006/ole">
            <p:oleObj spid="_x0000_s2053" name="CorelDRAW" r:id="rId7" imgW="3124200" imgH="847344" progId="">
              <p:embed/>
            </p:oleObj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251520" y="3286124"/>
            <a:ext cx="8816324" cy="16435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70000"/>
              </a:lnSpc>
            </a:pPr>
            <a:r>
              <a:rPr lang="ru-RU" sz="4800" i="1" dirty="0" smtClean="0">
                <a:effectLst>
                  <a:glow rad="101600">
                    <a:srgbClr val="321900">
                      <a:alpha val="60000"/>
                    </a:srgbClr>
                  </a:glow>
                </a:effectLst>
                <a:latin typeface="Arial" pitchFamily="34" charset="0"/>
                <a:cs typeface="Arial" pitchFamily="34" charset="0"/>
              </a:rPr>
              <a:t>Применение биоматериалов </a:t>
            </a:r>
          </a:p>
          <a:p>
            <a:pPr algn="ctr">
              <a:lnSpc>
                <a:spcPct val="70000"/>
              </a:lnSpc>
            </a:pPr>
            <a:r>
              <a:rPr lang="ru-RU" sz="4800" i="1" dirty="0" err="1" smtClean="0">
                <a:effectLst>
                  <a:glow rad="101600">
                    <a:srgbClr val="321900">
                      <a:alpha val="60000"/>
                    </a:srgbClr>
                  </a:glow>
                </a:effectLst>
                <a:latin typeface="Arial" pitchFamily="34" charset="0"/>
                <a:cs typeface="Arial" pitchFamily="34" charset="0"/>
              </a:rPr>
              <a:t>Аллоплант</a:t>
            </a:r>
            <a:r>
              <a:rPr lang="ru-RU" sz="4800" i="1" dirty="0" smtClean="0">
                <a:effectLst>
                  <a:glow rad="101600">
                    <a:srgbClr val="321900">
                      <a:alpha val="60000"/>
                    </a:srgbClr>
                  </a:glow>
                </a:effectLst>
                <a:latin typeface="Arial" pitchFamily="34" charset="0"/>
                <a:cs typeface="Arial" pitchFamily="34" charset="0"/>
              </a:rPr>
              <a:t> в пластической</a:t>
            </a:r>
          </a:p>
          <a:p>
            <a:pPr algn="ctr">
              <a:lnSpc>
                <a:spcPct val="70000"/>
              </a:lnSpc>
            </a:pPr>
            <a:r>
              <a:rPr lang="ru-RU" sz="4800" i="1" dirty="0" smtClean="0">
                <a:effectLst>
                  <a:glow rad="101600">
                    <a:srgbClr val="321900">
                      <a:alpha val="60000"/>
                    </a:srgbClr>
                  </a:glow>
                </a:effectLst>
                <a:latin typeface="Arial" pitchFamily="34" charset="0"/>
                <a:cs typeface="Arial" pitchFamily="34" charset="0"/>
              </a:rPr>
              <a:t>хирургии</a:t>
            </a:r>
            <a:endParaRPr lang="ru-RU" sz="6600" i="1" dirty="0">
              <a:effectLst>
                <a:glow rad="101600">
                  <a:srgbClr val="321900">
                    <a:alpha val="60000"/>
                  </a:srgbClr>
                </a:glo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 bwMode="auto">
          <a:xfrm>
            <a:off x="251520" y="4964229"/>
            <a:ext cx="4176464" cy="45719"/>
          </a:xfrm>
          <a:prstGeom prst="rect">
            <a:avLst/>
          </a:prstGeom>
          <a:gradFill>
            <a:gsLst>
              <a:gs pos="0">
                <a:srgbClr val="948F4E"/>
              </a:gs>
              <a:gs pos="52000">
                <a:schemeClr val="tx1"/>
              </a:gs>
              <a:gs pos="100000">
                <a:schemeClr val="tx1"/>
              </a:gs>
            </a:gsLst>
            <a:lin ang="0" scaled="0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-2500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 bwMode="auto">
          <a:xfrm flipH="1">
            <a:off x="4427984" y="4964229"/>
            <a:ext cx="4569508" cy="45719"/>
          </a:xfrm>
          <a:prstGeom prst="rect">
            <a:avLst/>
          </a:prstGeom>
          <a:gradFill>
            <a:gsLst>
              <a:gs pos="0">
                <a:srgbClr val="948F4E"/>
              </a:gs>
              <a:gs pos="52000">
                <a:schemeClr val="tx1"/>
              </a:gs>
              <a:gs pos="100000">
                <a:schemeClr val="tx1"/>
              </a:gs>
            </a:gsLst>
            <a:lin ang="0" scaled="0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-2500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35475289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 descr="Surgery1"/>
          <p:cNvPicPr>
            <a:picLocks noChangeAspect="1" noChangeArrowheads="1"/>
          </p:cNvPicPr>
          <p:nvPr/>
        </p:nvPicPr>
        <p:blipFill>
          <a:blip r:embed="rId4" cstate="print">
            <a:duotone>
              <a:prstClr val="black"/>
              <a:schemeClr val="tx2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2748" y="0"/>
            <a:ext cx="464026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2" name="Object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2706169669"/>
              </p:ext>
            </p:extLst>
          </p:nvPr>
        </p:nvGraphicFramePr>
        <p:xfrm>
          <a:off x="7452320" y="216545"/>
          <a:ext cx="1371600" cy="376238"/>
        </p:xfrm>
        <a:graphic>
          <a:graphicData uri="http://schemas.openxmlformats.org/presentationml/2006/ole">
            <p:oleObj spid="_x0000_s31747" name="CorelDRAW" r:id="rId5" imgW="3124200" imgH="847344" progId="">
              <p:embed/>
            </p:oleObj>
          </a:graphicData>
        </a:graphic>
      </p:graphicFrame>
      <p:sp>
        <p:nvSpPr>
          <p:cNvPr id="3" name="Text Box 6"/>
          <p:cNvSpPr txBox="1">
            <a:spLocks noChangeArrowheads="1"/>
          </p:cNvSpPr>
          <p:nvPr/>
        </p:nvSpPr>
        <p:spPr bwMode="auto">
          <a:xfrm>
            <a:off x="406988" y="548680"/>
            <a:ext cx="7994650" cy="14219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>
            <a:spAutoFit/>
          </a:bodyPr>
          <a:lstStyle/>
          <a:p>
            <a:pPr algn="ctr" eaLnBrk="0" hangingPunct="0">
              <a:lnSpc>
                <a:spcPct val="90000"/>
              </a:lnSpc>
              <a:defRPr/>
            </a:pPr>
            <a:r>
              <a:rPr lang="ru-RU" sz="3200" baseline="0" dirty="0" smtClean="0">
                <a:solidFill>
                  <a:srgbClr val="FFCC00"/>
                </a:solidFill>
                <a:latin typeface="Arial" charset="0"/>
              </a:rPr>
              <a:t>Результаты хирургического лечения</a:t>
            </a:r>
            <a:br>
              <a:rPr lang="ru-RU" sz="3200" baseline="0" dirty="0" smtClean="0">
                <a:solidFill>
                  <a:srgbClr val="FFCC00"/>
                </a:solidFill>
                <a:latin typeface="Arial" charset="0"/>
              </a:rPr>
            </a:br>
            <a:r>
              <a:rPr lang="ru-RU" sz="3200" dirty="0" smtClean="0">
                <a:solidFill>
                  <a:srgbClr val="FFCC00"/>
                </a:solidFill>
                <a:latin typeface="Arial" charset="0"/>
              </a:rPr>
              <a:t>новообразований по технологии </a:t>
            </a:r>
            <a:r>
              <a:rPr lang="ru-RU" sz="3200" dirty="0" err="1" smtClean="0">
                <a:solidFill>
                  <a:srgbClr val="FFCC00"/>
                </a:solidFill>
                <a:latin typeface="Arial" charset="0"/>
              </a:rPr>
              <a:t>Аллоплант</a:t>
            </a:r>
            <a:endParaRPr lang="ru-RU" sz="3200" dirty="0" smtClean="0">
              <a:solidFill>
                <a:srgbClr val="FFCC00"/>
              </a:solidFill>
              <a:latin typeface="Arial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60367" y="2492896"/>
            <a:ext cx="7287893" cy="126188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600" dirty="0" smtClean="0">
                <a:latin typeface="Arial" charset="0"/>
              </a:rPr>
              <a:t>Всего с1978 по 2010 гг.</a:t>
            </a:r>
            <a:r>
              <a:rPr lang="ru-RU" sz="3600" dirty="0" smtClean="0">
                <a:solidFill>
                  <a:schemeClr val="accent2"/>
                </a:solidFill>
                <a:latin typeface="Arial" charset="0"/>
              </a:rPr>
              <a:t> </a:t>
            </a:r>
            <a:br>
              <a:rPr lang="ru-RU" sz="3600" dirty="0" smtClean="0">
                <a:solidFill>
                  <a:schemeClr val="accent2"/>
                </a:solidFill>
                <a:latin typeface="Arial" charset="0"/>
              </a:rPr>
            </a:br>
            <a:r>
              <a:rPr lang="ru-RU" sz="3600" dirty="0" smtClean="0">
                <a:latin typeface="+mj-lt"/>
              </a:rPr>
              <a:t>прооперировано </a:t>
            </a:r>
            <a:r>
              <a:rPr lang="ru-RU" sz="4000" dirty="0" smtClean="0">
                <a:solidFill>
                  <a:schemeClr val="accent5">
                    <a:lumMod val="75000"/>
                  </a:schemeClr>
                </a:solidFill>
                <a:latin typeface="+mj-lt"/>
              </a:rPr>
              <a:t>1483</a:t>
            </a:r>
            <a:r>
              <a:rPr lang="ru-RU" sz="3600" dirty="0" smtClean="0">
                <a:solidFill>
                  <a:schemeClr val="accent5">
                    <a:lumMod val="75000"/>
                  </a:schemeClr>
                </a:solidFill>
                <a:latin typeface="+mj-lt"/>
              </a:rPr>
              <a:t> пациента	</a:t>
            </a:r>
            <a:endParaRPr lang="ru-RU" sz="3600" dirty="0">
              <a:solidFill>
                <a:schemeClr val="accent5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55576" y="4144866"/>
            <a:ext cx="714016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800" dirty="0" smtClean="0">
                <a:solidFill>
                  <a:srgbClr val="92D050"/>
                </a:solidFill>
                <a:effectLst>
                  <a:glow rad="101600">
                    <a:schemeClr val="bg2">
                      <a:alpha val="60000"/>
                    </a:schemeClr>
                  </a:glow>
                </a:effectLst>
                <a:latin typeface="+mj-lt"/>
              </a:rPr>
              <a:t>с доброкачественными</a:t>
            </a:r>
            <a:r>
              <a:rPr lang="ru-RU" sz="2800" dirty="0" smtClean="0">
                <a:effectLst>
                  <a:glow rad="101600">
                    <a:schemeClr val="bg2">
                      <a:alpha val="60000"/>
                    </a:schemeClr>
                  </a:glow>
                </a:effectLst>
                <a:latin typeface="+mj-lt"/>
              </a:rPr>
              <a:t> </a:t>
            </a:r>
            <a:r>
              <a:rPr lang="ru-RU" sz="2800" dirty="0" smtClean="0">
                <a:solidFill>
                  <a:srgbClr val="92D050"/>
                </a:solidFill>
                <a:effectLst>
                  <a:glow rad="101600">
                    <a:schemeClr val="bg2">
                      <a:alpha val="60000"/>
                    </a:schemeClr>
                  </a:glow>
                </a:effectLst>
                <a:latin typeface="+mj-lt"/>
              </a:rPr>
              <a:t>опухолями</a:t>
            </a:r>
            <a:r>
              <a:rPr lang="ru-RU" sz="2800" dirty="0" smtClean="0">
                <a:effectLst>
                  <a:glow rad="101600">
                    <a:schemeClr val="bg2">
                      <a:alpha val="60000"/>
                    </a:schemeClr>
                  </a:glow>
                </a:effectLst>
                <a:latin typeface="+mj-lt"/>
              </a:rPr>
              <a:t>  </a:t>
            </a:r>
            <a:r>
              <a:rPr lang="ru-RU" sz="2800" dirty="0" smtClean="0">
                <a:solidFill>
                  <a:srgbClr val="92D050"/>
                </a:solidFill>
                <a:effectLst>
                  <a:glow rad="101600">
                    <a:schemeClr val="bg2">
                      <a:alpha val="60000"/>
                    </a:schemeClr>
                  </a:glow>
                </a:effectLst>
                <a:latin typeface="+mj-lt"/>
              </a:rPr>
              <a:t>-</a:t>
            </a:r>
            <a:r>
              <a:rPr lang="ru-RU" sz="2800" dirty="0" smtClean="0">
                <a:effectLst>
                  <a:glow rad="101600">
                    <a:schemeClr val="bg2">
                      <a:alpha val="60000"/>
                    </a:schemeClr>
                  </a:glow>
                </a:effectLst>
                <a:latin typeface="+mj-lt"/>
              </a:rPr>
              <a:t> </a:t>
            </a:r>
            <a:r>
              <a:rPr lang="ru-RU" sz="3600" dirty="0" smtClean="0">
                <a:solidFill>
                  <a:srgbClr val="92D050"/>
                </a:solidFill>
                <a:effectLst>
                  <a:glow rad="101600">
                    <a:schemeClr val="bg2">
                      <a:alpha val="60000"/>
                    </a:schemeClr>
                  </a:glow>
                </a:effectLst>
                <a:latin typeface="+mj-lt"/>
              </a:rPr>
              <a:t>959</a:t>
            </a:r>
            <a:endParaRPr lang="ru-RU" sz="2800" dirty="0">
              <a:solidFill>
                <a:srgbClr val="92D050"/>
              </a:solidFill>
              <a:effectLst>
                <a:glow rad="101600">
                  <a:schemeClr val="bg2">
                    <a:alpha val="60000"/>
                  </a:schemeClr>
                </a:glow>
              </a:effectLst>
              <a:latin typeface="+mj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835696" y="4798893"/>
            <a:ext cx="616226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dirty="0">
                <a:solidFill>
                  <a:srgbClr val="FF3300"/>
                </a:solidFill>
                <a:effectLst>
                  <a:glow rad="101600">
                    <a:schemeClr val="bg2">
                      <a:alpha val="60000"/>
                    </a:schemeClr>
                  </a:glow>
                </a:effectLst>
                <a:latin typeface="+mj-lt"/>
              </a:rPr>
              <a:t>со злокачественными  - 524</a:t>
            </a:r>
          </a:p>
        </p:txBody>
      </p:sp>
    </p:spTree>
    <p:extLst>
      <p:ext uri="{BB962C8B-B14F-4D97-AF65-F5344CB8AC3E}">
        <p14:creationId xmlns:p14="http://schemas.microsoft.com/office/powerpoint/2010/main" xmlns="" val="258163738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2_Синий обелиск">
  <a:themeElements>
    <a:clrScheme name="2_Синий обелиск 4">
      <a:dk1>
        <a:srgbClr val="000000"/>
      </a:dk1>
      <a:lt1>
        <a:srgbClr val="FFFFFF"/>
      </a:lt1>
      <a:dk2>
        <a:srgbClr val="008080"/>
      </a:dk2>
      <a:lt2>
        <a:srgbClr val="FFCC66"/>
      </a:lt2>
      <a:accent1>
        <a:srgbClr val="0099CC"/>
      </a:accent1>
      <a:accent2>
        <a:srgbClr val="009999"/>
      </a:accent2>
      <a:accent3>
        <a:srgbClr val="AAC0C0"/>
      </a:accent3>
      <a:accent4>
        <a:srgbClr val="DADADA"/>
      </a:accent4>
      <a:accent5>
        <a:srgbClr val="AACAE2"/>
      </a:accent5>
      <a:accent6>
        <a:srgbClr val="008A8A"/>
      </a:accent6>
      <a:hlink>
        <a:srgbClr val="6600CC"/>
      </a:hlink>
      <a:folHlink>
        <a:srgbClr val="FFFF00"/>
      </a:folHlink>
    </a:clrScheme>
    <a:fontScheme name="2_Синий обелиск">
      <a:majorFont>
        <a:latin typeface="Arial"/>
        <a:ea typeface=""/>
        <a:cs typeface=""/>
      </a:majorFont>
      <a:minorFont>
        <a:latin typeface="Times New Roman"/>
        <a:ea typeface=""/>
        <a:cs typeface="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-2500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-2500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2_Синий обелиск 1">
        <a:dk1>
          <a:srgbClr val="000000"/>
        </a:dk1>
        <a:lt1>
          <a:srgbClr val="FFFFFF"/>
        </a:lt1>
        <a:dk2>
          <a:srgbClr val="0000FF"/>
        </a:dk2>
        <a:lt2>
          <a:srgbClr val="FFCC66"/>
        </a:lt2>
        <a:accent1>
          <a:srgbClr val="00FFFF"/>
        </a:accent1>
        <a:accent2>
          <a:srgbClr val="3366FF"/>
        </a:accent2>
        <a:accent3>
          <a:srgbClr val="AAAAFF"/>
        </a:accent3>
        <a:accent4>
          <a:srgbClr val="DADADA"/>
        </a:accent4>
        <a:accent5>
          <a:srgbClr val="AAFFFF"/>
        </a:accent5>
        <a:accent6>
          <a:srgbClr val="2D5CE7"/>
        </a:accent6>
        <a:hlink>
          <a:srgbClr val="FF0033"/>
        </a:hlink>
        <a:folHlink>
          <a:srgbClr val="FF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Синий обелиск 2">
        <a:dk1>
          <a:srgbClr val="000000"/>
        </a:dk1>
        <a:lt1>
          <a:srgbClr val="FFFFFF"/>
        </a:lt1>
        <a:dk2>
          <a:srgbClr val="000000"/>
        </a:dk2>
        <a:lt2>
          <a:srgbClr val="CCECFF"/>
        </a:lt2>
        <a:accent1>
          <a:srgbClr val="6699FF"/>
        </a:accent1>
        <a:accent2>
          <a:srgbClr val="66CCFF"/>
        </a:accent2>
        <a:accent3>
          <a:srgbClr val="FFFFFF"/>
        </a:accent3>
        <a:accent4>
          <a:srgbClr val="000000"/>
        </a:accent4>
        <a:accent5>
          <a:srgbClr val="B8CAFF"/>
        </a:accent5>
        <a:accent6>
          <a:srgbClr val="5CB9E7"/>
        </a:accent6>
        <a:hlink>
          <a:srgbClr val="CC99FF"/>
        </a:hlink>
        <a:folHlink>
          <a:srgbClr val="00CC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Синий обелиск 3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CBCBCB"/>
        </a:accent1>
        <a:accent2>
          <a:srgbClr val="EAEAEA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D4D4D4"/>
        </a:accent6>
        <a:hlink>
          <a:srgbClr val="5F5F5F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Синий обелиск 4">
        <a:dk1>
          <a:srgbClr val="000000"/>
        </a:dk1>
        <a:lt1>
          <a:srgbClr val="FFFFFF"/>
        </a:lt1>
        <a:dk2>
          <a:srgbClr val="008080"/>
        </a:dk2>
        <a:lt2>
          <a:srgbClr val="FFCC66"/>
        </a:lt2>
        <a:accent1>
          <a:srgbClr val="0099CC"/>
        </a:accent1>
        <a:accent2>
          <a:srgbClr val="009999"/>
        </a:accent2>
        <a:accent3>
          <a:srgbClr val="AAC0C0"/>
        </a:accent3>
        <a:accent4>
          <a:srgbClr val="DADADA"/>
        </a:accent4>
        <a:accent5>
          <a:srgbClr val="AACAE2"/>
        </a:accent5>
        <a:accent6>
          <a:srgbClr val="008A8A"/>
        </a:accent6>
        <a:hlink>
          <a:srgbClr val="6600CC"/>
        </a:hlink>
        <a:folHlink>
          <a:srgbClr val="FF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Синий обелиск 5">
        <a:dk1>
          <a:srgbClr val="000000"/>
        </a:dk1>
        <a:lt1>
          <a:srgbClr val="FFFFFF"/>
        </a:lt1>
        <a:dk2>
          <a:srgbClr val="993300"/>
        </a:dk2>
        <a:lt2>
          <a:srgbClr val="FFCC66"/>
        </a:lt2>
        <a:accent1>
          <a:srgbClr val="FF6633"/>
        </a:accent1>
        <a:accent2>
          <a:srgbClr val="CC6600"/>
        </a:accent2>
        <a:accent3>
          <a:srgbClr val="CAADAA"/>
        </a:accent3>
        <a:accent4>
          <a:srgbClr val="DADADA"/>
        </a:accent4>
        <a:accent5>
          <a:srgbClr val="FFB8AD"/>
        </a:accent5>
        <a:accent6>
          <a:srgbClr val="B95C00"/>
        </a:accent6>
        <a:hlink>
          <a:srgbClr val="CC0000"/>
        </a:hlink>
        <a:folHlink>
          <a:srgbClr val="FFFF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3159</TotalTime>
  <Words>38</Words>
  <Application>Microsoft Office PowerPoint</Application>
  <PresentationFormat>Экран (4:3)</PresentationFormat>
  <Paragraphs>13</Paragraphs>
  <Slides>3</Slides>
  <Notes>3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3</vt:i4>
      </vt:variant>
    </vt:vector>
  </HeadingPairs>
  <TitlesOfParts>
    <vt:vector size="9" baseType="lpstr">
      <vt:lpstr>Arial</vt:lpstr>
      <vt:lpstr>Times New Roman</vt:lpstr>
      <vt:lpstr>Wingdings</vt:lpstr>
      <vt:lpstr>Calibri</vt:lpstr>
      <vt:lpstr>2_Синий обелиск</vt:lpstr>
      <vt:lpstr>CorelDRAW</vt:lpstr>
      <vt:lpstr>Слайд 1</vt:lpstr>
      <vt:lpstr>Слайд 2</vt:lpstr>
      <vt:lpstr>Слайд 3</vt:lpstr>
    </vt:vector>
  </TitlesOfParts>
  <Company>Grizli777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MITspec</dc:creator>
  <cp:lastModifiedBy>Борис Арцахский</cp:lastModifiedBy>
  <cp:revision>210</cp:revision>
  <dcterms:created xsi:type="dcterms:W3CDTF">2010-10-26T11:47:58Z</dcterms:created>
  <dcterms:modified xsi:type="dcterms:W3CDTF">2016-09-11T17:23:58Z</dcterms:modified>
</cp:coreProperties>
</file>